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imelight" panose="020B0604020202020204" charset="0"/>
      <p:regular r:id="rId16"/>
    </p:embeddedFont>
    <p:embeddedFont>
      <p:font typeface="Open Sans"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sketchfab.com/models/a69b4295d12b4529b6cbe8368dca317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petapixel.com/2013/02/04/lynx-a-the-worlds-first-point-and-shoot-3d-camera/" TargetMode="External"/><Relationship Id="rId3" Type="http://schemas.openxmlformats.org/officeDocument/2006/relationships/hyperlink" Target="http://www.trnio.com/" TargetMode="External"/><Relationship Id="rId7" Type="http://schemas.openxmlformats.org/officeDocument/2006/relationships/hyperlink" Target="http://www.dayzeesdiversion.com/3d-printer-solutions-and-more-inform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3dprintingindustry.com/news/the-future-of-3d-scanning-the-latest-research-from-carnegie-mellon-university-50506/" TargetMode="External"/><Relationship Id="rId5" Type="http://schemas.openxmlformats.org/officeDocument/2006/relationships/hyperlink" Target="https://sketchfab.com" TargetMode="External"/><Relationship Id="rId4" Type="http://schemas.openxmlformats.org/officeDocument/2006/relationships/hyperlink" Target="https://matterandform.net/blog/a-brief-history-of-3d-scan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3719628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trn.io/8/8S3an4zv5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trn.io/y/ydPtOLRI1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37825" y="1023776"/>
            <a:ext cx="8290500" cy="1344599"/>
          </a:xfrm>
          <a:prstGeom prst="rect">
            <a:avLst/>
          </a:prstGeom>
        </p:spPr>
        <p:txBody>
          <a:bodyPr lIns="91425" tIns="91425" rIns="91425" bIns="91425" anchor="b" anchorCtr="0">
            <a:noAutofit/>
          </a:bodyPr>
          <a:lstStyle/>
          <a:p>
            <a:pPr lvl="0">
              <a:spcBef>
                <a:spcPts val="0"/>
              </a:spcBef>
              <a:buNone/>
            </a:pPr>
            <a:r>
              <a:rPr lang="en">
                <a:latin typeface="Limelight"/>
                <a:ea typeface="Limelight"/>
                <a:cs typeface="Limelight"/>
                <a:sym typeface="Limelight"/>
              </a:rPr>
              <a:t>3D Scanning and Object Capture </a:t>
            </a:r>
          </a:p>
        </p:txBody>
      </p:sp>
      <p:sp>
        <p:nvSpPr>
          <p:cNvPr id="86" name="Shape 86"/>
          <p:cNvSpPr txBox="1">
            <a:spLocks noGrp="1"/>
          </p:cNvSpPr>
          <p:nvPr>
            <p:ph type="subTitle" idx="1"/>
          </p:nvPr>
        </p:nvSpPr>
        <p:spPr>
          <a:xfrm>
            <a:off x="460938" y="4550537"/>
            <a:ext cx="8222100" cy="4329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By: Casey Feinstein and Hadley Saba </a:t>
            </a:r>
          </a:p>
        </p:txBody>
      </p:sp>
      <p:pic>
        <p:nvPicPr>
          <p:cNvPr id="87" name="Shape 87"/>
          <p:cNvPicPr preferRelativeResize="0"/>
          <p:nvPr/>
        </p:nvPicPr>
        <p:blipFill>
          <a:blip r:embed="rId3">
            <a:alphaModFix/>
          </a:blip>
          <a:stretch>
            <a:fillRect/>
          </a:stretch>
        </p:blipFill>
        <p:spPr>
          <a:xfrm>
            <a:off x="677076" y="2294601"/>
            <a:ext cx="4003287" cy="2255950"/>
          </a:xfrm>
          <a:prstGeom prst="rect">
            <a:avLst/>
          </a:prstGeom>
          <a:noFill/>
          <a:ln>
            <a:noFill/>
          </a:ln>
        </p:spPr>
      </p:pic>
      <p:pic>
        <p:nvPicPr>
          <p:cNvPr id="88" name="Shape 88"/>
          <p:cNvPicPr preferRelativeResize="0"/>
          <p:nvPr/>
        </p:nvPicPr>
        <p:blipFill>
          <a:blip r:embed="rId4">
            <a:alphaModFix/>
          </a:blip>
          <a:stretch>
            <a:fillRect/>
          </a:stretch>
        </p:blipFill>
        <p:spPr>
          <a:xfrm>
            <a:off x="5619002" y="2294599"/>
            <a:ext cx="2255950" cy="225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Sketchfab</a:t>
            </a:r>
            <a:r>
              <a:rPr lang="en"/>
              <a:t> </a:t>
            </a:r>
          </a:p>
        </p:txBody>
      </p:sp>
      <p:sp>
        <p:nvSpPr>
          <p:cNvPr id="145" name="Shape 14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pPr>
            <a:r>
              <a:rPr lang="en" dirty="0"/>
              <a:t>Through a program called Sketchfab, which is linked to TRNIO, we uploaded our scan.</a:t>
            </a:r>
          </a:p>
          <a:p>
            <a:pPr marL="457200" lvl="0" indent="-228600" rtl="0">
              <a:spcBef>
                <a:spcPts val="0"/>
              </a:spcBef>
            </a:pPr>
            <a:r>
              <a:rPr lang="en" dirty="0"/>
              <a:t>Through this program, we were able to edit the model, but we were not able to export the scan into Makerbot, which was our ultimate goal. </a:t>
            </a:r>
          </a:p>
          <a:p>
            <a:pPr marL="457200" lvl="0" indent="-228600" rtl="0">
              <a:spcBef>
                <a:spcPts val="0"/>
              </a:spcBef>
            </a:pPr>
            <a:r>
              <a:rPr lang="en" dirty="0"/>
              <a:t>There were no settings to save the file - only view it and edit it. </a:t>
            </a:r>
          </a:p>
          <a:p>
            <a:pPr lvl="0" rtl="0">
              <a:spcBef>
                <a:spcPts val="0"/>
              </a:spcBef>
              <a:buNone/>
            </a:pPr>
            <a:r>
              <a:rPr lang="en" u="sng" dirty="0">
                <a:solidFill>
                  <a:schemeClr val="hlink"/>
                </a:solidFill>
                <a:hlinkClick r:id="rId3"/>
              </a:rPr>
              <a:t>https://sketchfab.com/models/a69b4295d12b4529b6cbe8368dca317a</a:t>
            </a:r>
          </a:p>
          <a:p>
            <a:pPr lvl="0">
              <a:spcBef>
                <a:spcPts val="0"/>
              </a:spcBef>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Conclusion </a:t>
            </a:r>
          </a:p>
        </p:txBody>
      </p:sp>
      <p:sp>
        <p:nvSpPr>
          <p:cNvPr id="151" name="Shape 15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
              <a:t>Although we were ultimately unsuccessful, we now know what we would do differently in the future:  </a:t>
            </a:r>
          </a:p>
          <a:p>
            <a:pPr marL="457200" lvl="0" indent="-228600" rtl="0">
              <a:spcBef>
                <a:spcPts val="0"/>
              </a:spcBef>
            </a:pPr>
            <a:r>
              <a:rPr lang="en"/>
              <a:t>Choose a different 3D capture app that is able to connect with MakerBot and that doesn’t have unresolved program issues.</a:t>
            </a:r>
          </a:p>
          <a:p>
            <a:pPr marL="457200" lvl="0" indent="-228600" rtl="0">
              <a:spcBef>
                <a:spcPts val="0"/>
              </a:spcBef>
            </a:pPr>
            <a:r>
              <a:rPr lang="en"/>
              <a:t>Allot more time for the captures to download and publish </a:t>
            </a:r>
          </a:p>
          <a:p>
            <a:pPr lvl="0">
              <a:spcBef>
                <a:spcPts val="0"/>
              </a:spcBef>
              <a:buNone/>
            </a:pPr>
            <a:r>
              <a:rPr lang="en"/>
              <a:t>This was a great experience for the both of us, and we hoped you enjoyed learning about it as well!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2181425" y="704850"/>
            <a:ext cx="3848100" cy="3733800"/>
          </a:xfrm>
          <a:prstGeom prst="rect">
            <a:avLst/>
          </a:prstGeom>
          <a:noFill/>
          <a:ln>
            <a:noFill/>
          </a:ln>
        </p:spPr>
      </p:pic>
      <p:sp>
        <p:nvSpPr>
          <p:cNvPr id="157" name="Shape 157"/>
          <p:cNvSpPr/>
          <p:nvPr/>
        </p:nvSpPr>
        <p:spPr>
          <a:xfrm>
            <a:off x="4980225" y="536500"/>
            <a:ext cx="1831200" cy="1376400"/>
          </a:xfrm>
          <a:prstGeom prst="wedgeEllipse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5190150" y="822250"/>
            <a:ext cx="1306200" cy="804900"/>
          </a:xfrm>
          <a:prstGeom prst="rect">
            <a:avLst/>
          </a:prstGeom>
          <a:noFill/>
          <a:ln>
            <a:noFill/>
          </a:ln>
        </p:spPr>
        <p:txBody>
          <a:bodyPr lIns="91425" tIns="91425" rIns="91425" bIns="91425" anchor="t" anchorCtr="0">
            <a:noAutofit/>
          </a:bodyPr>
          <a:lstStyle/>
          <a:p>
            <a:pPr lvl="0">
              <a:spcBef>
                <a:spcPts val="0"/>
              </a:spcBef>
              <a:buNone/>
            </a:pPr>
            <a:r>
              <a:rPr lang="en"/>
              <a:t>Thank you for your attention.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601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Bibliography </a:t>
            </a:r>
          </a:p>
        </p:txBody>
      </p:sp>
      <p:sp>
        <p:nvSpPr>
          <p:cNvPr id="164" name="Shape 164"/>
          <p:cNvSpPr txBox="1">
            <a:spLocks noGrp="1"/>
          </p:cNvSpPr>
          <p:nvPr>
            <p:ph type="body" idx="1"/>
          </p:nvPr>
        </p:nvSpPr>
        <p:spPr>
          <a:xfrm>
            <a:off x="420800" y="776100"/>
            <a:ext cx="8520600" cy="35913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http://www.trnio.com/</a:t>
            </a:r>
          </a:p>
          <a:p>
            <a:pPr lvl="0">
              <a:spcBef>
                <a:spcPts val="0"/>
              </a:spcBef>
              <a:buNone/>
            </a:pPr>
            <a:r>
              <a:rPr lang="en" u="sng">
                <a:solidFill>
                  <a:schemeClr val="hlink"/>
                </a:solidFill>
                <a:hlinkClick r:id="rId4"/>
              </a:rPr>
              <a:t>https://matterandform.net/blog/a-brief-history-of-3d-scanning</a:t>
            </a:r>
            <a:r>
              <a:rPr lang="en"/>
              <a:t> </a:t>
            </a:r>
          </a:p>
          <a:p>
            <a:pPr lvl="0">
              <a:spcBef>
                <a:spcPts val="0"/>
              </a:spcBef>
              <a:buNone/>
            </a:pPr>
            <a:r>
              <a:rPr lang="en" u="sng">
                <a:solidFill>
                  <a:schemeClr val="hlink"/>
                </a:solidFill>
                <a:hlinkClick r:id="rId5"/>
              </a:rPr>
              <a:t>https://sketchfab.com</a:t>
            </a:r>
          </a:p>
          <a:p>
            <a:pPr lvl="0">
              <a:spcBef>
                <a:spcPts val="0"/>
              </a:spcBef>
              <a:buNone/>
            </a:pPr>
            <a:r>
              <a:rPr lang="en" u="sng">
                <a:solidFill>
                  <a:schemeClr val="hlink"/>
                </a:solidFill>
                <a:hlinkClick r:id="rId6"/>
              </a:rPr>
              <a:t>https://3dprintingindustry.com/news/the-future-of-3d-scanning-the-latest-research-from-carnegie-mellon-university-50506/</a:t>
            </a:r>
            <a:r>
              <a:rPr lang="en"/>
              <a:t> </a:t>
            </a:r>
          </a:p>
          <a:p>
            <a:pPr lvl="0">
              <a:spcBef>
                <a:spcPts val="0"/>
              </a:spcBef>
              <a:buNone/>
            </a:pPr>
            <a:r>
              <a:rPr lang="en" u="sng">
                <a:solidFill>
                  <a:schemeClr val="hlink"/>
                </a:solidFill>
                <a:hlinkClick r:id="rId7"/>
              </a:rPr>
              <a:t>http://www.dayzeesdiversion.com/3d-printer-solutions-and-more-information/</a:t>
            </a:r>
          </a:p>
          <a:p>
            <a:pPr lvl="0">
              <a:spcBef>
                <a:spcPts val="0"/>
              </a:spcBef>
              <a:buNone/>
            </a:pPr>
            <a:r>
              <a:rPr lang="en" u="sng">
                <a:solidFill>
                  <a:schemeClr val="hlink"/>
                </a:solidFill>
                <a:hlinkClick r:id="rId8"/>
              </a:rPr>
              <a:t>https://petapixel.com/2013/02/04/lynx-a-the-worlds-first-point-and-shoot-3d-camera/</a:t>
            </a:r>
            <a:r>
              <a:rPr lang="en"/>
              <a:t> </a:t>
            </a: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Introduction</a:t>
            </a:r>
          </a:p>
        </p:txBody>
      </p:sp>
      <p:sp>
        <p:nvSpPr>
          <p:cNvPr id="94" name="Shape 9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For our final STEM project, we decided to take a three dimensional approach. The name of our topic was “3D object capture”. In this PowerPoint, you will learn what 3D Object Capture is (including the past, present and future of it), how we decided to use it, and whether we were successful or not.  </a:t>
            </a:r>
          </a:p>
          <a:p>
            <a:pPr lvl="0">
              <a:spcBef>
                <a:spcPts val="0"/>
              </a:spcBef>
              <a:buNone/>
            </a:pPr>
            <a:endParaRPr/>
          </a:p>
        </p:txBody>
      </p:sp>
      <p:pic>
        <p:nvPicPr>
          <p:cNvPr id="95" name="Shape 95"/>
          <p:cNvPicPr preferRelativeResize="0"/>
          <p:nvPr/>
        </p:nvPicPr>
        <p:blipFill>
          <a:blip r:embed="rId3">
            <a:alphaModFix/>
          </a:blip>
          <a:stretch>
            <a:fillRect/>
          </a:stretch>
        </p:blipFill>
        <p:spPr>
          <a:xfrm>
            <a:off x="2513073" y="2589174"/>
            <a:ext cx="4117852" cy="2317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0"/>
            <a:ext cx="8520600" cy="607800"/>
          </a:xfrm>
          <a:prstGeom prst="rect">
            <a:avLst/>
          </a:prstGeom>
        </p:spPr>
        <p:txBody>
          <a:bodyPr lIns="91425" tIns="91425" rIns="91425" bIns="91425" anchor="t" anchorCtr="0">
            <a:noAutofit/>
          </a:bodyPr>
          <a:lstStyle/>
          <a:p>
            <a:pPr lvl="0">
              <a:spcBef>
                <a:spcPts val="0"/>
              </a:spcBef>
              <a:buNone/>
            </a:pPr>
            <a:r>
              <a:rPr lang="en" dirty="0">
                <a:latin typeface="Limelight"/>
                <a:ea typeface="Limelight"/>
                <a:cs typeface="Limelight"/>
                <a:sym typeface="Limelight"/>
              </a:rPr>
              <a:t>Background: It goes wayyy back… </a:t>
            </a:r>
          </a:p>
        </p:txBody>
      </p:sp>
      <p:sp>
        <p:nvSpPr>
          <p:cNvPr id="101" name="Shape 101"/>
          <p:cNvSpPr txBox="1">
            <a:spLocks noGrp="1"/>
          </p:cNvSpPr>
          <p:nvPr>
            <p:ph type="body" idx="1"/>
          </p:nvPr>
        </p:nvSpPr>
        <p:spPr>
          <a:xfrm>
            <a:off x="191942" y="390479"/>
            <a:ext cx="8520600" cy="3339000"/>
          </a:xfrm>
          <a:prstGeom prst="rect">
            <a:avLst/>
          </a:prstGeom>
        </p:spPr>
        <p:txBody>
          <a:bodyPr lIns="91425" tIns="91425" rIns="91425" bIns="91425" anchor="t" anchorCtr="0">
            <a:noAutofit/>
          </a:bodyPr>
          <a:lstStyle/>
          <a:p>
            <a:pPr marL="457200" lvl="0" indent="-330200" rtl="0">
              <a:spcBef>
                <a:spcPts val="0"/>
              </a:spcBef>
              <a:buSzPct val="100000"/>
              <a:buChar char="●"/>
            </a:pPr>
            <a:r>
              <a:rPr lang="en" sz="1600" dirty="0"/>
              <a:t>Ancient Egyptians made 3D plaster-casted replicas of mummy heads. It required materials such as linen and plaster, which were rare and hard to obtain back then → very time consuming </a:t>
            </a:r>
          </a:p>
          <a:p>
            <a:pPr marL="457200" lvl="0" indent="-330200" rtl="0">
              <a:spcBef>
                <a:spcPts val="0"/>
              </a:spcBef>
              <a:buSzPct val="100000"/>
              <a:buChar char="●"/>
            </a:pPr>
            <a:r>
              <a:rPr lang="en" sz="1600" dirty="0"/>
              <a:t>The earliest digital 3D scanners appeared in the 1980s. These scanners used contact probes ---&gt; also very time consuming and expensive </a:t>
            </a:r>
          </a:p>
          <a:p>
            <a:pPr marL="457200" lvl="0" indent="-330200" rtl="0">
              <a:spcBef>
                <a:spcPts val="0"/>
              </a:spcBef>
              <a:buSzPct val="100000"/>
              <a:buChar char="●"/>
            </a:pPr>
            <a:r>
              <a:rPr lang="en" sz="1600" dirty="0"/>
              <a:t>Storage space increased as time went on → faster and better ways to 3D scan</a:t>
            </a:r>
          </a:p>
          <a:p>
            <a:pPr marL="457200" lvl="0" indent="-330200" rtl="0">
              <a:spcBef>
                <a:spcPts val="0"/>
              </a:spcBef>
              <a:buSzPct val="100000"/>
              <a:buChar char="●"/>
            </a:pPr>
            <a:r>
              <a:rPr lang="en" sz="1600" dirty="0"/>
              <a:t>Present: Now scanners are more easily accessible, cheaper, and more user friendly than ever before. </a:t>
            </a:r>
          </a:p>
          <a:p>
            <a:pPr lvl="0" rtl="0">
              <a:spcBef>
                <a:spcPts val="0"/>
              </a:spcBef>
              <a:buNone/>
            </a:pPr>
            <a:endParaRPr sz="1600" dirty="0"/>
          </a:p>
          <a:p>
            <a:pPr lvl="0" rtl="0">
              <a:spcBef>
                <a:spcPts val="0"/>
              </a:spcBef>
              <a:buNone/>
            </a:pPr>
            <a:endParaRPr sz="1600" dirty="0"/>
          </a:p>
          <a:p>
            <a:pPr lvl="0">
              <a:spcBef>
                <a:spcPts val="0"/>
              </a:spcBef>
              <a:buNone/>
            </a:pPr>
            <a:endParaRPr sz="1200" dirty="0">
              <a:solidFill>
                <a:srgbClr val="666666"/>
              </a:solidFill>
              <a:latin typeface="Arial"/>
              <a:ea typeface="Arial"/>
              <a:cs typeface="Arial"/>
              <a:sym typeface="Arial"/>
            </a:endParaRPr>
          </a:p>
          <a:p>
            <a:pPr lvl="0">
              <a:spcBef>
                <a:spcPts val="0"/>
              </a:spcBef>
              <a:buNone/>
            </a:pPr>
            <a:endParaRPr dirty="0"/>
          </a:p>
        </p:txBody>
      </p:sp>
      <p:pic>
        <p:nvPicPr>
          <p:cNvPr id="102" name="Shape 102"/>
          <p:cNvPicPr preferRelativeResize="0"/>
          <p:nvPr/>
        </p:nvPicPr>
        <p:blipFill>
          <a:blip r:embed="rId3">
            <a:alphaModFix/>
          </a:blip>
          <a:stretch>
            <a:fillRect/>
          </a:stretch>
        </p:blipFill>
        <p:spPr>
          <a:xfrm>
            <a:off x="2384575" y="3049101"/>
            <a:ext cx="2549760" cy="1873125"/>
          </a:xfrm>
          <a:prstGeom prst="rect">
            <a:avLst/>
          </a:prstGeom>
          <a:noFill/>
          <a:ln>
            <a:noFill/>
          </a:ln>
        </p:spPr>
      </p:pic>
      <p:pic>
        <p:nvPicPr>
          <p:cNvPr id="103" name="Shape 103"/>
          <p:cNvPicPr preferRelativeResize="0"/>
          <p:nvPr/>
        </p:nvPicPr>
        <p:blipFill>
          <a:blip r:embed="rId4">
            <a:alphaModFix/>
          </a:blip>
          <a:stretch>
            <a:fillRect/>
          </a:stretch>
        </p:blipFill>
        <p:spPr>
          <a:xfrm>
            <a:off x="5202575" y="3049100"/>
            <a:ext cx="2809687" cy="187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What was our objective for our proposal?</a:t>
            </a:r>
          </a:p>
        </p:txBody>
      </p:sp>
      <p:sp>
        <p:nvSpPr>
          <p:cNvPr id="109" name="Shape 109"/>
          <p:cNvSpPr txBox="1">
            <a:spLocks noGrp="1"/>
          </p:cNvSpPr>
          <p:nvPr>
            <p:ph type="body" idx="1"/>
          </p:nvPr>
        </p:nvSpPr>
        <p:spPr>
          <a:xfrm>
            <a:off x="311700" y="1696400"/>
            <a:ext cx="8520600" cy="3339000"/>
          </a:xfrm>
          <a:prstGeom prst="rect">
            <a:avLst/>
          </a:prstGeom>
        </p:spPr>
        <p:txBody>
          <a:bodyPr lIns="91425" tIns="91425" rIns="91425" bIns="91425" anchor="t" anchorCtr="0">
            <a:noAutofit/>
          </a:bodyPr>
          <a:lstStyle/>
          <a:p>
            <a:pPr lvl="0">
              <a:spcBef>
                <a:spcPts val="0"/>
              </a:spcBef>
              <a:buNone/>
            </a:pPr>
            <a:r>
              <a:rPr lang="en"/>
              <a:t>Our objective was to digitize a complex 3D object and print a model of it using the 3D printers in our school. </a:t>
            </a:r>
          </a:p>
          <a:p>
            <a:pPr lvl="0">
              <a:spcBef>
                <a:spcPts val="0"/>
              </a:spcBef>
              <a:buNone/>
            </a:pPr>
            <a:r>
              <a:rPr lang="en"/>
              <a:t>The objects in the running for digitization were Hadley’s head, a globe and a hand… Hadley’s head won.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Program Apps/Tutorial</a:t>
            </a:r>
          </a:p>
        </p:txBody>
      </p:sp>
      <p:sp>
        <p:nvSpPr>
          <p:cNvPr id="115" name="Shape 115"/>
          <p:cNvSpPr txBox="1">
            <a:spLocks noGrp="1"/>
          </p:cNvSpPr>
          <p:nvPr>
            <p:ph type="body" idx="1"/>
          </p:nvPr>
        </p:nvSpPr>
        <p:spPr>
          <a:xfrm>
            <a:off x="377225" y="1229875"/>
            <a:ext cx="8520600" cy="3339000"/>
          </a:xfrm>
          <a:prstGeom prst="rect">
            <a:avLst/>
          </a:prstGeom>
        </p:spPr>
        <p:txBody>
          <a:bodyPr lIns="91425" tIns="91425" rIns="91425" bIns="91425" anchor="t" anchorCtr="0">
            <a:noAutofit/>
          </a:bodyPr>
          <a:lstStyle/>
          <a:p>
            <a:pPr lvl="0">
              <a:spcBef>
                <a:spcPts val="0"/>
              </a:spcBef>
              <a:buNone/>
            </a:pPr>
            <a:r>
              <a:rPr lang="en"/>
              <a:t>We attempted to use a program called “123D Catch” which was an app suggested by an RPCS student who tried this project approach in the past, but the company recently disabled the download of it. Since we were unable to use this app, we did some more research and found another 3D object capture app… </a:t>
            </a:r>
          </a:p>
          <a:p>
            <a:pPr lvl="0">
              <a:spcBef>
                <a:spcPts val="0"/>
              </a:spcBef>
              <a:buNone/>
            </a:pPr>
            <a:r>
              <a:rPr lang="en"/>
              <a:t>The program we used to capture our 3D object was called “TRNIO”, which is an app you can download on your mobile device to “Model your world in true 3D”. </a:t>
            </a:r>
          </a:p>
          <a:p>
            <a:pPr lvl="0">
              <a:spcBef>
                <a:spcPts val="0"/>
              </a:spcBef>
              <a:buNone/>
            </a:pPr>
            <a:r>
              <a:rPr lang="en"/>
              <a:t>Tutorial Link: </a:t>
            </a:r>
            <a:r>
              <a:rPr lang="en" u="sng">
                <a:solidFill>
                  <a:schemeClr val="hlink"/>
                </a:solidFill>
                <a:hlinkClick r:id="rId3"/>
              </a:rPr>
              <a:t>https://vimeo.com/137196289</a:t>
            </a:r>
            <a:r>
              <a:rPr lang="en"/>
              <a:t> </a:t>
            </a:r>
          </a:p>
          <a:p>
            <a:pPr lvl="0">
              <a:spcBef>
                <a:spcPts val="0"/>
              </a:spcBef>
              <a:buNone/>
            </a:pPr>
            <a:endParaRPr/>
          </a:p>
          <a:p>
            <a:pPr lvl="0">
              <a:spcBef>
                <a:spcPts val="0"/>
              </a:spcBef>
              <a:buNone/>
            </a:pPr>
            <a:endParaRPr/>
          </a:p>
          <a:p>
            <a:pPr lvl="0" rt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latin typeface="Limelight"/>
                <a:ea typeface="Limelight"/>
                <a:cs typeface="Limelight"/>
                <a:sym typeface="Limelight"/>
              </a:rPr>
              <a:t>Complications</a:t>
            </a:r>
          </a:p>
        </p:txBody>
      </p:sp>
      <p:sp>
        <p:nvSpPr>
          <p:cNvPr id="121" name="Shape 121"/>
          <p:cNvSpPr txBox="1">
            <a:spLocks noGrp="1"/>
          </p:cNvSpPr>
          <p:nvPr>
            <p:ph type="body" idx="1"/>
          </p:nvPr>
        </p:nvSpPr>
        <p:spPr>
          <a:xfrm>
            <a:off x="311700" y="1017800"/>
            <a:ext cx="8520600" cy="3339000"/>
          </a:xfrm>
          <a:prstGeom prst="rect">
            <a:avLst/>
          </a:prstGeom>
        </p:spPr>
        <p:txBody>
          <a:bodyPr lIns="91425" tIns="91425" rIns="91425" bIns="91425" anchor="t" anchorCtr="0">
            <a:noAutofit/>
          </a:bodyPr>
          <a:lstStyle/>
          <a:p>
            <a:pPr marL="457200" lvl="0" indent="-228600" rtl="0">
              <a:spcBef>
                <a:spcPts val="0"/>
              </a:spcBef>
            </a:pPr>
            <a:r>
              <a:rPr lang="en"/>
              <a:t>After taking multiple pictures of our subject, one preview showed a face but with a massive gap in the back of the head. Another didn’t have as much of a gap in the back of the head, but the face showed a deformed, split image.  </a:t>
            </a:r>
          </a:p>
          <a:p>
            <a:pPr marL="457200" lvl="0" indent="-228600" rtl="0">
              <a:spcBef>
                <a:spcPts val="0"/>
              </a:spcBef>
            </a:pPr>
            <a:r>
              <a:rPr lang="en"/>
              <a:t>When proceeding to try to publish these previews, they did not publish until a couple of days later when we no longer had access to the 3D printer (over the long weekend). </a:t>
            </a:r>
          </a:p>
          <a:p>
            <a:pPr marL="457200" lvl="0" indent="-228600" rtl="0">
              <a:spcBef>
                <a:spcPts val="0"/>
              </a:spcBef>
            </a:pPr>
            <a:r>
              <a:rPr lang="en"/>
              <a:t>Once it finally published, there was no option to export the file into our MakerBot program, therefore disabling us from being able to print. </a:t>
            </a:r>
          </a:p>
          <a:p>
            <a:pPr marL="457200" lvl="0" indent="-228600" rtl="0">
              <a:spcBef>
                <a:spcPts val="0"/>
              </a:spcBef>
            </a:pPr>
            <a:r>
              <a:rPr lang="en"/>
              <a:t>Even though there were many complications, we still managed to capture a 3D object - Hadley’s head!!!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Complications (continued) </a:t>
            </a:r>
          </a:p>
        </p:txBody>
      </p:sp>
      <p:sp>
        <p:nvSpPr>
          <p:cNvPr id="127" name="Shape 127"/>
          <p:cNvSpPr txBox="1">
            <a:spLocks noGrp="1"/>
          </p:cNvSpPr>
          <p:nvPr>
            <p:ph type="body" idx="1"/>
          </p:nvPr>
        </p:nvSpPr>
        <p:spPr>
          <a:xfrm>
            <a:off x="311700" y="608600"/>
            <a:ext cx="8520600" cy="4721400"/>
          </a:xfrm>
          <a:prstGeom prst="rect">
            <a:avLst/>
          </a:prstGeom>
        </p:spPr>
        <p:txBody>
          <a:bodyPr lIns="91425" tIns="91425" rIns="91425" bIns="91425" anchor="t" anchorCtr="0">
            <a:noAutofit/>
          </a:bodyPr>
          <a:lstStyle/>
          <a:p>
            <a:pPr lvl="0" rtl="0">
              <a:spcBef>
                <a:spcPts val="0"/>
              </a:spcBef>
              <a:buNone/>
            </a:pPr>
            <a:r>
              <a:rPr lang="en" sz="1600"/>
              <a:t>Lighting: </a:t>
            </a:r>
          </a:p>
          <a:p>
            <a:pPr marL="457200" lvl="0" indent="-330200" rtl="0">
              <a:spcBef>
                <a:spcPts val="0"/>
              </a:spcBef>
              <a:buSzPct val="100000"/>
              <a:buChar char="●"/>
            </a:pPr>
            <a:r>
              <a:rPr lang="en" sz="1600"/>
              <a:t>As seen in the tutorial, the lighting must be even for the capture to work. In many of our trials, the lighting was not even, thus forcing the captures to turn out abnormally. </a:t>
            </a:r>
          </a:p>
          <a:p>
            <a:pPr lvl="0" rtl="0">
              <a:spcBef>
                <a:spcPts val="0"/>
              </a:spcBef>
              <a:buNone/>
            </a:pPr>
            <a:r>
              <a:rPr lang="en" sz="1600"/>
              <a:t>Hair: </a:t>
            </a:r>
          </a:p>
          <a:p>
            <a:pPr marL="457200" lvl="0" indent="-330200" rtl="0">
              <a:spcBef>
                <a:spcPts val="0"/>
              </a:spcBef>
              <a:buSzPct val="100000"/>
              <a:buChar char="●"/>
            </a:pPr>
            <a:r>
              <a:rPr lang="en" sz="1600"/>
              <a:t>As also seen in the tutorial, it was recommended to not have plain, monocolored objects be captured. We believe this is why the back of Hadley’s head did not quite make the cut into the capture. </a:t>
            </a:r>
          </a:p>
          <a:p>
            <a:pPr lvl="0" rtl="0">
              <a:spcBef>
                <a:spcPts val="0"/>
              </a:spcBef>
              <a:buNone/>
            </a:pPr>
            <a:r>
              <a:rPr lang="en" sz="1600"/>
              <a:t>Movement: </a:t>
            </a:r>
          </a:p>
          <a:p>
            <a:pPr marL="457200" lvl="0" indent="-330200" rtl="0">
              <a:spcBef>
                <a:spcPts val="0"/>
              </a:spcBef>
              <a:buSzPct val="100000"/>
              <a:buChar char="●"/>
            </a:pPr>
            <a:r>
              <a:rPr lang="en" sz="1600"/>
              <a:t>In some of our trials that we decided to go outside for lighting purpo</a:t>
            </a:r>
            <a:r>
              <a:rPr lang="en" sz="1600">
                <a:solidFill>
                  <a:srgbClr val="FFFFFF"/>
                </a:solidFill>
              </a:rPr>
              <a:t>ses, it was rather </a:t>
            </a:r>
            <a:r>
              <a:rPr lang="en" sz="1600"/>
              <a:t>windy, causing there to be movement in our shots, making o</a:t>
            </a:r>
            <a:r>
              <a:rPr lang="en" sz="1600">
                <a:solidFill>
                  <a:srgbClr val="000000"/>
                </a:solidFill>
              </a:rPr>
              <a:t>ur ca</a:t>
            </a:r>
            <a:r>
              <a:rPr lang="en" sz="1600">
                <a:solidFill>
                  <a:srgbClr val="FFFFFF"/>
                </a:solidFill>
              </a:rPr>
              <a:t>ptures even more </a:t>
            </a:r>
            <a:r>
              <a:rPr lang="en" sz="1600"/>
              <a:t>abnormal.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(Semi) Finished Products</a:t>
            </a:r>
          </a:p>
        </p:txBody>
      </p:sp>
      <p:sp>
        <p:nvSpPr>
          <p:cNvPr id="133" name="Shape 13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Disclaimer: The following images you are about to see may appear rather weird. We promise this is not what Hadley actually looks like…  </a:t>
            </a:r>
          </a:p>
          <a:p>
            <a:pPr lvl="0">
              <a:spcBef>
                <a:spcPts val="0"/>
              </a:spcBef>
              <a:buNone/>
            </a:pPr>
            <a:r>
              <a:rPr lang="en" u="sng">
                <a:solidFill>
                  <a:schemeClr val="hlink"/>
                </a:solidFill>
                <a:hlinkClick r:id="rId3"/>
              </a:rPr>
              <a:t>http://trn.io/8/8S3an4zv5q/</a:t>
            </a:r>
          </a:p>
          <a:p>
            <a:pPr lvl="0">
              <a:spcBef>
                <a:spcPts val="0"/>
              </a:spcBef>
              <a:buNone/>
            </a:pPr>
            <a:r>
              <a:rPr lang="en" u="sng">
                <a:solidFill>
                  <a:schemeClr val="hlink"/>
                </a:solidFill>
                <a:hlinkClick r:id="rId4"/>
              </a:rPr>
              <a:t>http://trn.io/y/ydPtOLRI1R/</a:t>
            </a:r>
            <a:r>
              <a:rPr lang="en"/>
              <a:t>  </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latin typeface="Limelight"/>
                <a:ea typeface="Limelight"/>
                <a:cs typeface="Limelight"/>
                <a:sym typeface="Limelight"/>
              </a:rPr>
              <a:t>The Future of TRNIO and 3D Capture </a:t>
            </a:r>
          </a:p>
        </p:txBody>
      </p:sp>
      <p:sp>
        <p:nvSpPr>
          <p:cNvPr id="139" name="Shape 139"/>
          <p:cNvSpPr txBox="1">
            <a:spLocks noGrp="1"/>
          </p:cNvSpPr>
          <p:nvPr>
            <p:ph type="body" idx="1"/>
          </p:nvPr>
        </p:nvSpPr>
        <p:spPr>
          <a:xfrm>
            <a:off x="311700" y="1156175"/>
            <a:ext cx="8520600" cy="3339000"/>
          </a:xfrm>
          <a:prstGeom prst="rect">
            <a:avLst/>
          </a:prstGeom>
        </p:spPr>
        <p:txBody>
          <a:bodyPr lIns="91425" tIns="91425" rIns="91425" bIns="91425" anchor="t" anchorCtr="0">
            <a:noAutofit/>
          </a:bodyPr>
          <a:lstStyle/>
          <a:p>
            <a:pPr lvl="0">
              <a:spcBef>
                <a:spcPts val="0"/>
              </a:spcBef>
              <a:buNone/>
            </a:pPr>
            <a:r>
              <a:rPr lang="en" sz="1400">
                <a:solidFill>
                  <a:srgbClr val="454545"/>
                </a:solidFill>
                <a:highlight>
                  <a:srgbClr val="FFFFFF"/>
                </a:highlight>
              </a:rPr>
              <a:t>In a recent blog post made by TRNIO, the company addresses the “back of the head problem”: </a:t>
            </a:r>
          </a:p>
          <a:p>
            <a:pPr lvl="0">
              <a:spcBef>
                <a:spcPts val="0"/>
              </a:spcBef>
              <a:buNone/>
            </a:pPr>
            <a:r>
              <a:rPr lang="en" sz="1400">
                <a:solidFill>
                  <a:srgbClr val="454545"/>
                </a:solidFill>
                <a:highlight>
                  <a:srgbClr val="FFFFFF"/>
                </a:highlight>
              </a:rPr>
              <a:t>“You might have noticed that scanning people's faces from ear to ear leaves out the back of the their heads.  Because of this, we are currently developing our technology to allow our users to get full 360-degree hi-res captures of people's heads. Click on the model below to see an example of an amazing face-scan.</a:t>
            </a:r>
            <a:r>
              <a:rPr lang="en" sz="1350">
                <a:solidFill>
                  <a:srgbClr val="454545"/>
                </a:solidFill>
                <a:highlight>
                  <a:srgbClr val="FFFFFF"/>
                </a:highlight>
                <a:latin typeface="Open Sans"/>
                <a:ea typeface="Open Sans"/>
                <a:cs typeface="Open Sans"/>
                <a:sym typeface="Open Sans"/>
              </a:rPr>
              <a:t>” </a:t>
            </a:r>
          </a:p>
          <a:p>
            <a:pPr lvl="0" rtl="0">
              <a:spcBef>
                <a:spcPts val="0"/>
              </a:spcBef>
              <a:buNone/>
            </a:pPr>
            <a:r>
              <a:rPr lang="en" sz="1600"/>
              <a:t>With growing technology, and the relatively short time period in which 3D scanning has been around, we can predict that the future will hold many 3D capture and scanning innovations.</a:t>
            </a:r>
          </a:p>
          <a:p>
            <a:pPr lvl="0" rtl="0">
              <a:spcBef>
                <a:spcPts val="0"/>
              </a:spcBef>
              <a:buNone/>
            </a:pPr>
            <a:r>
              <a:rPr lang="en" sz="1600"/>
              <a:t>Scientists at Carnegie Mellon University hope in the near future to “[realistically capture] real world objects that can be manipulated in real-time”.   </a:t>
            </a:r>
          </a:p>
          <a:p>
            <a:pPr lvl="0">
              <a:spcBef>
                <a:spcPts val="0"/>
              </a:spcBef>
              <a:buNone/>
            </a:pPr>
            <a:endParaRPr sz="1350">
              <a:solidFill>
                <a:srgbClr val="454545"/>
              </a:solidFill>
              <a:highlight>
                <a:srgbClr val="FFFFFF"/>
              </a:highlight>
              <a:latin typeface="Open Sans"/>
              <a:ea typeface="Open Sans"/>
              <a:cs typeface="Open Sans"/>
              <a:sym typeface="Open Sans"/>
            </a:endParaRPr>
          </a:p>
          <a:p>
            <a:pPr lvl="0">
              <a:spcBef>
                <a:spcPts val="0"/>
              </a:spcBef>
              <a:buNone/>
            </a:pPr>
            <a:endParaRPr sz="1350">
              <a:solidFill>
                <a:srgbClr val="454545"/>
              </a:solidFill>
              <a:highlight>
                <a:srgbClr val="FFFFFF"/>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987</Words>
  <Application>Microsoft Office PowerPoint</Application>
  <PresentationFormat>On-screen Show (16:9)</PresentationFormat>
  <Paragraphs>58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Limelight</vt:lpstr>
      <vt:lpstr>Arial</vt:lpstr>
      <vt:lpstr>Open Sans</vt:lpstr>
      <vt:lpstr>Roboto</vt:lpstr>
      <vt:lpstr>geometric</vt:lpstr>
      <vt:lpstr>3D Scanning and Object Capture </vt:lpstr>
      <vt:lpstr>Introduction</vt:lpstr>
      <vt:lpstr>Background: It goes wayyy back… </vt:lpstr>
      <vt:lpstr>What was our objective for our proposal?</vt:lpstr>
      <vt:lpstr>Program Apps/Tutorial</vt:lpstr>
      <vt:lpstr>Complications</vt:lpstr>
      <vt:lpstr>Complications (continued) </vt:lpstr>
      <vt:lpstr>(Semi) Finished Products</vt:lpstr>
      <vt:lpstr>The Future of TRNIO and 3D Capture </vt:lpstr>
      <vt:lpstr>Sketchfab </vt:lpstr>
      <vt:lpstr>Conclusion </vt:lpstr>
      <vt:lpstr>PowerPoint Presentation</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Scanning and Object Capture </dc:title>
  <dc:creator>Feinstein, Casey</dc:creator>
  <cp:lastModifiedBy>Feinstein, Casey</cp:lastModifiedBy>
  <cp:revision>2</cp:revision>
  <dcterms:modified xsi:type="dcterms:W3CDTF">2017-01-16T20:06:50Z</dcterms:modified>
</cp:coreProperties>
</file>